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71" r:id="rId12"/>
    <p:sldId id="272" r:id="rId13"/>
    <p:sldId id="273" r:id="rId14"/>
    <p:sldId id="265" r:id="rId15"/>
    <p:sldId id="274" r:id="rId16"/>
    <p:sldId id="266" r:id="rId17"/>
    <p:sldId id="26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986" autoAdjust="0"/>
  </p:normalViewPr>
  <p:slideViewPr>
    <p:cSldViewPr snapToGrid="0" snapToObjects="1">
      <p:cViewPr>
        <p:scale>
          <a:sx n="76" d="100"/>
          <a:sy n="76" d="100"/>
        </p:scale>
        <p:origin x="-1960" y="-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9CD7E-344E-5A4D-8B72-5B6058F3DA96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141576-7879-F541-B70A-D0B5119A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22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Need: </a:t>
            </a:r>
            <a:r>
              <a:rPr lang="en-US" dirty="0" smtClean="0"/>
              <a:t>Have fun making music on the go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-wearable</a:t>
            </a:r>
          </a:p>
          <a:p>
            <a:r>
              <a:rPr lang="en-US" baseline="0" dirty="0" smtClean="0"/>
              <a:t>-intuitive interface.</a:t>
            </a:r>
          </a:p>
          <a:p>
            <a:r>
              <a:rPr lang="en-US" baseline="0" dirty="0" smtClean="0"/>
              <a:t>-can be played anywhere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0049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interaction of button to sound was to be determined by software which meant the microcontroller was the centerpiece</a:t>
            </a:r>
          </a:p>
          <a:p>
            <a:endParaRPr lang="en-US" dirty="0" smtClean="0"/>
          </a:p>
          <a:p>
            <a:r>
              <a:rPr lang="en-US" b="1" dirty="0" smtClean="0"/>
              <a:t>Power Supply (Voltage Regulator)</a:t>
            </a:r>
          </a:p>
          <a:p>
            <a:pPr marL="171450" indent="-171450">
              <a:buFontTx/>
              <a:buChar char="-"/>
            </a:pPr>
            <a:r>
              <a:rPr lang="en-US" b="0" dirty="0" smtClean="0"/>
              <a:t>Wanted</a:t>
            </a:r>
            <a:r>
              <a:rPr lang="en-US" b="0" baseline="0" dirty="0" smtClean="0"/>
              <a:t> to power the system with single 9V battery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Needed to have a consistent output of 5V for the microcontroller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Based on availability and shipment, we needed a chip that was as close as possible to the 7805 which we tested with 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Used ZLDO1117 (cheapest that fit the bill)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Block was designed based on specs from the datasheet</a:t>
            </a:r>
          </a:p>
          <a:p>
            <a:pPr marL="0" indent="0">
              <a:buFontTx/>
              <a:buNone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Digital Inputs</a:t>
            </a:r>
          </a:p>
          <a:p>
            <a:pPr marL="0" indent="0">
              <a:buFontTx/>
              <a:buNone/>
            </a:pPr>
            <a:r>
              <a:rPr lang="en-US" b="0" baseline="0" dirty="0" smtClean="0"/>
              <a:t>- Added jumpers for 8 digital inputs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Needed to de-bounce push buttons so a low pass filter was added to each input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Post-design we discovered specific de-bounce circuits outlined by Atmel for the ATMEGA chip</a:t>
            </a:r>
          </a:p>
          <a:p>
            <a:pPr marL="171450" indent="-171450">
              <a:buFontTx/>
              <a:buChar char="-"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Analog inputs</a:t>
            </a:r>
            <a:endParaRPr lang="en-US" b="0" baseline="0" dirty="0" smtClean="0"/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Added jumpers for 3 total analog inputs</a:t>
            </a:r>
          </a:p>
          <a:p>
            <a:pPr marL="0" indent="0">
              <a:buFontTx/>
              <a:buNone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dirty="0" smtClean="0"/>
              <a:t>Microcontroller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Configured for 20 MHz clock using a crystal oscillator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Added a programming jumper to an input/output so that we could program or output from the same pin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Followed design considerations outlined by the datasheet, ensuring we make adjustments for maximum output</a:t>
            </a:r>
          </a:p>
          <a:p>
            <a:pPr marL="171450" indent="-171450">
              <a:buFontTx/>
              <a:buChar char="-"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Programming Header</a:t>
            </a:r>
            <a:endParaRPr lang="en-US" b="0" baseline="0" dirty="0" smtClean="0"/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Program header device model was the wrong one and so the pins were set up incorrectly</a:t>
            </a:r>
          </a:p>
          <a:p>
            <a:pPr marL="171450" indent="-171450">
              <a:buFontTx/>
              <a:buChar char="-"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Jumpers for alternate tone generation</a:t>
            </a:r>
            <a:endParaRPr lang="en-US" b="0" baseline="0" dirty="0" smtClean="0"/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5 jumpers were added for a potential alternate tone generation technique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This technique would have integrated 5x 555 timers connected to caps and </a:t>
            </a:r>
            <a:r>
              <a:rPr lang="en-US" b="0" baseline="0" dirty="0" err="1" smtClean="0"/>
              <a:t>digi</a:t>
            </a:r>
            <a:r>
              <a:rPr lang="en-US" b="0" baseline="0" dirty="0" smtClean="0"/>
              <a:t>-pots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Microcontroller would have adjusted the values of the </a:t>
            </a:r>
            <a:r>
              <a:rPr lang="en-US" b="0" baseline="0" dirty="0" err="1" smtClean="0"/>
              <a:t>digi</a:t>
            </a:r>
            <a:r>
              <a:rPr lang="en-US" b="0" baseline="0" dirty="0" smtClean="0"/>
              <a:t>-pots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This was done not just as a contingency plan, but also to allow freedom to modify the design for hobbyists</a:t>
            </a:r>
          </a:p>
          <a:p>
            <a:pPr marL="171450" indent="-171450">
              <a:buFontTx/>
              <a:buChar char="-"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Summing Stage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A summing amplifier (LT1013) is used to combine two tones so they can be played simultaneously</a:t>
            </a:r>
          </a:p>
          <a:p>
            <a:pPr marL="0" indent="0">
              <a:buFontTx/>
              <a:buNone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Amplification Stage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The summing amp then outputs to an amplification stage which attenuates down to 0 and gives a gain of up to 26 dB based on our potentiometer value.</a:t>
            </a:r>
            <a:endParaRPr lang="en-US" b="1" dirty="0" smtClean="0"/>
          </a:p>
          <a:p>
            <a:endParaRPr lang="en-US" b="1" dirty="0" smtClean="0"/>
          </a:p>
          <a:p>
            <a:r>
              <a:rPr lang="en-US" b="0" dirty="0" smtClean="0"/>
              <a:t>After finding our</a:t>
            </a:r>
            <a:r>
              <a:rPr lang="en-US" b="0" baseline="0" dirty="0" smtClean="0"/>
              <a:t> parts list we created the modified version and began board layout which lead to (next slide)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41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08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Port</a:t>
            </a:r>
            <a:r>
              <a:rPr lang="en-US" b="1" baseline="0" dirty="0" smtClean="0"/>
              <a:t> Definitions(I/O)</a:t>
            </a:r>
            <a:endParaRPr lang="en-US" b="0" baseline="0" dirty="0" smtClean="0"/>
          </a:p>
          <a:p>
            <a:endParaRPr lang="en-US" b="1" dirty="0" smtClean="0"/>
          </a:p>
          <a:p>
            <a:r>
              <a:rPr lang="en-US" b="1" dirty="0" smtClean="0"/>
              <a:t>Initialization</a:t>
            </a:r>
            <a:r>
              <a:rPr lang="en-US" b="1" baseline="0" dirty="0" smtClean="0"/>
              <a:t> sequence</a:t>
            </a:r>
            <a:endParaRPr lang="en-US" b="0" baseline="0" dirty="0" smtClean="0"/>
          </a:p>
          <a:p>
            <a:r>
              <a:rPr lang="en-US" b="0" baseline="0" dirty="0" smtClean="0"/>
              <a:t>PWM </a:t>
            </a:r>
            <a:r>
              <a:rPr lang="en-US" b="0" baseline="0" dirty="0" err="1" smtClean="0"/>
              <a:t>init</a:t>
            </a:r>
            <a:r>
              <a:rPr lang="en-US" b="0" baseline="0" dirty="0" smtClean="0"/>
              <a:t> (reg. </a:t>
            </a:r>
            <a:r>
              <a:rPr lang="en-US" b="0" baseline="0" dirty="0" err="1" smtClean="0"/>
              <a:t>specfic</a:t>
            </a:r>
            <a:r>
              <a:rPr lang="en-US" b="0" baseline="0" dirty="0" smtClean="0"/>
              <a:t>)</a:t>
            </a:r>
          </a:p>
          <a:p>
            <a:r>
              <a:rPr lang="en-US" b="0" baseline="0" dirty="0" smtClean="0"/>
              <a:t>	set initial tones with frequencies and all the register settings to modify based on effects</a:t>
            </a:r>
          </a:p>
          <a:p>
            <a:r>
              <a:rPr lang="en-US" b="0" baseline="0" dirty="0" smtClean="0"/>
              <a:t>ADC </a:t>
            </a:r>
            <a:r>
              <a:rPr lang="en-US" b="0" baseline="0" dirty="0" err="1" smtClean="0"/>
              <a:t>init</a:t>
            </a:r>
            <a:r>
              <a:rPr lang="en-US" b="0" baseline="0" dirty="0" smtClean="0"/>
              <a:t> (</a:t>
            </a:r>
            <a:r>
              <a:rPr lang="en-US" b="0" baseline="0" dirty="0" err="1" smtClean="0"/>
              <a:t>reg</a:t>
            </a:r>
            <a:r>
              <a:rPr lang="en-US" b="0" baseline="0" dirty="0" smtClean="0"/>
              <a:t> </a:t>
            </a:r>
            <a:r>
              <a:rPr lang="en-US" b="0" baseline="0" dirty="0" err="1" smtClean="0"/>
              <a:t>specifiic</a:t>
            </a:r>
            <a:r>
              <a:rPr lang="en-US" b="0" baseline="0" dirty="0" smtClean="0"/>
              <a:t>)</a:t>
            </a:r>
          </a:p>
          <a:p>
            <a:endParaRPr lang="en-US" b="0" baseline="0" dirty="0" smtClean="0"/>
          </a:p>
          <a:p>
            <a:r>
              <a:rPr lang="en-US" b="1" baseline="0" dirty="0" smtClean="0"/>
              <a:t>Enable Global Interrupts</a:t>
            </a:r>
          </a:p>
          <a:p>
            <a:r>
              <a:rPr lang="en-US" b="1" baseline="0" dirty="0" smtClean="0"/>
              <a:t>Begin First ADC conversion</a:t>
            </a:r>
          </a:p>
          <a:p>
            <a:r>
              <a:rPr lang="en-US" b="1" baseline="0" dirty="0" smtClean="0"/>
              <a:t>Drop into main while(1)</a:t>
            </a:r>
          </a:p>
          <a:p>
            <a:r>
              <a:rPr lang="en-US" b="1" baseline="0" dirty="0" smtClean="0"/>
              <a:t>Wait for update flag from button ISR(s)</a:t>
            </a:r>
          </a:p>
          <a:p>
            <a:r>
              <a:rPr lang="en-US" b="1" baseline="0" dirty="0" smtClean="0"/>
              <a:t>ADC </a:t>
            </a:r>
            <a:r>
              <a:rPr lang="en-US" b="1" baseline="0" dirty="0" err="1" smtClean="0"/>
              <a:t>ints</a:t>
            </a:r>
            <a:r>
              <a:rPr lang="en-US" b="1" baseline="0" dirty="0" smtClean="0"/>
              <a:t> happen in background @ ~ 200KHz</a:t>
            </a:r>
          </a:p>
          <a:p>
            <a:r>
              <a:rPr lang="en-US" b="1" baseline="0" dirty="0" smtClean="0"/>
              <a:t>Call PWM update </a:t>
            </a:r>
            <a:r>
              <a:rPr lang="en-US" b="1" baseline="0" dirty="0" smtClean="0">
                <a:sym typeface="Wingdings"/>
              </a:rPr>
              <a:t></a:t>
            </a:r>
            <a:r>
              <a:rPr lang="en-US" b="1" baseline="0" dirty="0" smtClean="0"/>
              <a:t> which button/which tone</a:t>
            </a:r>
          </a:p>
          <a:p>
            <a:r>
              <a:rPr lang="en-US" b="1" baseline="0" dirty="0" smtClean="0"/>
              <a:t>PWM output </a:t>
            </a:r>
            <a:r>
              <a:rPr lang="en-US" b="1" baseline="0" dirty="0" smtClean="0">
                <a:sym typeface="Wingdings"/>
              </a:rPr>
              <a:t> modifiers(effects)/enables PWM clocks(XOR)</a:t>
            </a:r>
          </a:p>
          <a:p>
            <a:r>
              <a:rPr lang="en-US" b="1" baseline="0" dirty="0" smtClean="0">
                <a:sym typeface="Wingdings"/>
              </a:rPr>
              <a:t>Set Update  false</a:t>
            </a:r>
          </a:p>
          <a:p>
            <a:r>
              <a:rPr lang="en-US" b="1" baseline="0" dirty="0" smtClean="0">
                <a:sym typeface="Wingdings"/>
              </a:rPr>
              <a:t>Return to wait loop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8932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Testing proved to be problematic. Pressure</a:t>
            </a:r>
            <a:r>
              <a:rPr lang="en-US" baseline="0" dirty="0" smtClean="0"/>
              <a:t> on team members and sequence of returns limited our ability to integration and white box testing.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Issues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baseline="0" dirty="0" smtClean="0"/>
              <a:t>Voltage regulator block was incorrectly configured and was outputting approximately 7.5 V so it had to be adjusted accordingly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Reset pin didn’t make it out to the chip so we had to jump a node to the reset pin on the microcontroller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Amplifier configuration was wrong so we had to cut the paths and run jumpers from the pins to the correct path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code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Got together, ordered pizza, and started brainstorming and running through the code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Intellectual property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</a:t>
            </a:r>
            <a:r>
              <a:rPr lang="en-US" dirty="0" err="1" smtClean="0"/>
              <a:t>Rc</a:t>
            </a:r>
            <a:r>
              <a:rPr lang="en-US" dirty="0" smtClean="0"/>
              <a:t> ladder, </a:t>
            </a:r>
            <a:r>
              <a:rPr lang="en-US" dirty="0" err="1" smtClean="0"/>
              <a:t>Arduino</a:t>
            </a:r>
            <a:r>
              <a:rPr lang="en-US" dirty="0" smtClean="0"/>
              <a:t>,</a:t>
            </a:r>
            <a:r>
              <a:rPr lang="en-US" baseline="0" dirty="0" smtClean="0"/>
              <a:t> synth</a:t>
            </a:r>
          </a:p>
          <a:p>
            <a:r>
              <a:rPr lang="en-US" baseline="0" dirty="0" smtClean="0"/>
              <a:t>	</a:t>
            </a:r>
            <a:r>
              <a:rPr lang="en-US" baseline="0" dirty="0" smtClean="0">
                <a:sym typeface="Wingdings"/>
              </a:rPr>
              <a:t> 555 ladder + midi</a:t>
            </a:r>
          </a:p>
          <a:p>
            <a:r>
              <a:rPr lang="en-US" baseline="0" dirty="0" smtClean="0">
                <a:sym typeface="Wingdings"/>
              </a:rPr>
              <a:t>	 ended up doing it our own way</a:t>
            </a:r>
          </a:p>
          <a:p>
            <a:pPr marL="0" indent="0">
              <a:buFontTx/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Lessons Learned: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What did we all learn?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What would</a:t>
            </a:r>
            <a:r>
              <a:rPr lang="en-US" baseline="0" dirty="0" smtClean="0"/>
              <a:t> you do differently?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150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Q/A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347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Motivation: </a:t>
            </a:r>
            <a:r>
              <a:rPr lang="en-US" dirty="0" smtClean="0"/>
              <a:t>To promote a healthier lifestyle by reducing stress while stimulating the brain.</a:t>
            </a:r>
          </a:p>
          <a:p>
            <a:r>
              <a:rPr lang="en-US" b="1" dirty="0" smtClean="0"/>
              <a:t>MUSIC</a:t>
            </a:r>
          </a:p>
          <a:p>
            <a:r>
              <a:rPr lang="en-US" b="0" dirty="0" smtClean="0"/>
              <a:t>-music</a:t>
            </a:r>
            <a:r>
              <a:rPr lang="en-US" b="0" baseline="0" dirty="0" smtClean="0"/>
              <a:t> is used for therapy and helps reduce stress</a:t>
            </a:r>
          </a:p>
          <a:p>
            <a:r>
              <a:rPr lang="en-US" b="0" baseline="0" dirty="0" smtClean="0"/>
              <a:t>-increases creativity</a:t>
            </a:r>
            <a:endParaRPr lang="en-US" b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29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Goal: </a:t>
            </a:r>
            <a:r>
              <a:rPr lang="en-US" dirty="0" smtClean="0"/>
              <a:t>to create a functional proof of concept which could later</a:t>
            </a:r>
            <a:r>
              <a:rPr lang="en-US" baseline="0" dirty="0" smtClean="0"/>
              <a:t> be adjusted by marketing for best visual design.</a:t>
            </a:r>
          </a:p>
          <a:p>
            <a:r>
              <a:rPr lang="en-US" baseline="0" dirty="0" smtClean="0"/>
              <a:t>-wanted our prototype to function well</a:t>
            </a:r>
          </a:p>
          <a:p>
            <a:r>
              <a:rPr lang="en-US" baseline="0" dirty="0" smtClean="0"/>
              <a:t>-how pretty the design is wasn’t a concern to 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57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Alternatives: </a:t>
            </a:r>
            <a:r>
              <a:rPr lang="en-US" dirty="0" smtClean="0"/>
              <a:t>While</a:t>
            </a:r>
            <a:r>
              <a:rPr lang="en-US" baseline="0" dirty="0" smtClean="0"/>
              <a:t> many nonconventional music instruments exist, most keyboards require the user to play in one place or at a station.</a:t>
            </a:r>
          </a:p>
          <a:p>
            <a:r>
              <a:rPr lang="en-US" baseline="0" smtClean="0"/>
              <a:t>- </a:t>
            </a:r>
            <a:r>
              <a:rPr lang="en-US" baseline="0" dirty="0" smtClean="0"/>
              <a:t>None as versatile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12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Approach: </a:t>
            </a:r>
            <a:r>
              <a:rPr lang="en-US" dirty="0" smtClean="0"/>
              <a:t>We aimed to combine</a:t>
            </a:r>
            <a:r>
              <a:rPr lang="en-US" baseline="0" dirty="0" smtClean="0"/>
              <a:t> the musical versatility of a keyboard with freedom of movement while creating a new experience that inspires creativity.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Avoid bulky equipment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One single unit </a:t>
            </a:r>
          </a:p>
          <a:p>
            <a:pPr marL="171450" indent="-171450">
              <a:buFontTx/>
              <a:buChar char="-"/>
            </a:pPr>
            <a:r>
              <a:rPr lang="en-US" b="1" baseline="0" dirty="0" smtClean="0"/>
              <a:t>Intuitive interface: </a:t>
            </a:r>
            <a:r>
              <a:rPr lang="en-US" baseline="0" dirty="0" smtClean="0"/>
              <a:t>what’s more intuitive than finger movement?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Wearable and easy to transport, thus glove.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932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the focus of our project, deciding requirements were closely tied to how we conceived the physical design.</a:t>
            </a:r>
          </a:p>
          <a:p>
            <a:endParaRPr lang="en-US" dirty="0" smtClean="0"/>
          </a:p>
          <a:p>
            <a:r>
              <a:rPr lang="en-US" b="1" dirty="0" smtClean="0"/>
              <a:t>Design</a:t>
            </a:r>
            <a:r>
              <a:rPr lang="en-US" b="1" baseline="0" dirty="0" smtClean="0"/>
              <a:t> requirements doc here.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Justifications</a:t>
            </a:r>
          </a:p>
          <a:p>
            <a:pPr marL="228600" indent="-228600">
              <a:buAutoNum type="arabicParenR"/>
            </a:pPr>
            <a:r>
              <a:rPr lang="en-US" b="1" baseline="0" dirty="0" smtClean="0"/>
              <a:t>finger contact: </a:t>
            </a:r>
          </a:p>
          <a:p>
            <a:pPr marL="0" indent="0">
              <a:buNone/>
            </a:pPr>
            <a:r>
              <a:rPr lang="en-US" b="0" baseline="0" dirty="0" smtClean="0"/>
              <a:t>Tone generation by finger contact is intuitive and typical for musical instruments.</a:t>
            </a:r>
          </a:p>
          <a:p>
            <a:pPr marL="0" indent="0">
              <a:buNone/>
            </a:pPr>
            <a:endParaRPr lang="en-US" b="1" baseline="0" dirty="0" smtClean="0"/>
          </a:p>
          <a:p>
            <a:r>
              <a:rPr lang="en-US" b="1" baseline="0" dirty="0" smtClean="0"/>
              <a:t>2) 5 </a:t>
            </a:r>
            <a:r>
              <a:rPr lang="en-US" b="1" baseline="0" dirty="0" err="1" smtClean="0"/>
              <a:t>freq</a:t>
            </a:r>
            <a:r>
              <a:rPr lang="en-US" b="1" baseline="0" dirty="0" smtClean="0"/>
              <a:t>: </a:t>
            </a:r>
          </a:p>
          <a:p>
            <a:r>
              <a:rPr lang="en-US" b="0" baseline="0" dirty="0" smtClean="0"/>
              <a:t>With one frequency per finger, this provides a unique frequency for each fingertip.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3) Alter tones: </a:t>
            </a:r>
          </a:p>
          <a:p>
            <a:r>
              <a:rPr lang="en-US" b="0" baseline="0" dirty="0" smtClean="0"/>
              <a:t>Sensors like knobs, sliders, and buttons are intuitive, easy to use, and increase perception of value.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4) micro-controller:</a:t>
            </a:r>
          </a:p>
          <a:p>
            <a:r>
              <a:rPr lang="en-US" b="0" baseline="0" dirty="0" smtClean="0"/>
              <a:t>Most low cost microcontrollers do not have analogue outputs so producing 1-bit sound as a base prevents undue reduction to development budget.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5) wearable:</a:t>
            </a:r>
          </a:p>
          <a:p>
            <a:r>
              <a:rPr lang="en-US" b="0" baseline="0" dirty="0" smtClean="0"/>
              <a:t>Placing the system on an arm makes it accessible, portable, and easy to use.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6) power:</a:t>
            </a:r>
          </a:p>
          <a:p>
            <a:r>
              <a:rPr lang="en-US" b="0" baseline="0" dirty="0" smtClean="0"/>
              <a:t>This makes the system loud enough to enjoy while still offering longer battery discharge times.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222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Based on our agreed upon Requirements we </a:t>
            </a:r>
            <a:r>
              <a:rPr lang="en-US" dirty="0" err="1" smtClean="0"/>
              <a:t>concieved</a:t>
            </a:r>
            <a:r>
              <a:rPr lang="en-US" dirty="0" smtClean="0"/>
              <a:t> the system as: </a:t>
            </a:r>
          </a:p>
          <a:p>
            <a:endParaRPr lang="en-US" dirty="0" smtClean="0"/>
          </a:p>
          <a:p>
            <a:r>
              <a:rPr lang="en-US" b="1" dirty="0" smtClean="0"/>
              <a:t>UML</a:t>
            </a:r>
            <a:r>
              <a:rPr lang="en-US" b="1" baseline="0" dirty="0" smtClean="0"/>
              <a:t> 0 </a:t>
            </a:r>
          </a:p>
          <a:p>
            <a:r>
              <a:rPr lang="en-US" b="1" baseline="0" dirty="0" smtClean="0"/>
              <a:t>● Power: </a:t>
            </a:r>
            <a:r>
              <a:rPr lang="en-US" b="0" baseline="0" dirty="0" smtClean="0"/>
              <a:t>9V DC battery</a:t>
            </a:r>
          </a:p>
          <a:p>
            <a:r>
              <a:rPr lang="en-US" b="1" baseline="0" dirty="0" smtClean="0"/>
              <a:t>● Button inputs: </a:t>
            </a:r>
            <a:r>
              <a:rPr lang="en-US" b="0" baseline="0" dirty="0" smtClean="0"/>
              <a:t>Normally open momentary contact switches</a:t>
            </a:r>
          </a:p>
          <a:p>
            <a:r>
              <a:rPr lang="en-US" b="1" baseline="0" dirty="0" smtClean="0"/>
              <a:t>● Volume control: </a:t>
            </a:r>
            <a:r>
              <a:rPr lang="en-US" b="0" baseline="0" dirty="0" smtClean="0"/>
              <a:t>Variable volume control</a:t>
            </a:r>
          </a:p>
          <a:p>
            <a:r>
              <a:rPr lang="en-US" b="1" baseline="0" dirty="0" smtClean="0"/>
              <a:t>● Pitch/ tone: </a:t>
            </a:r>
            <a:r>
              <a:rPr lang="en-US" b="0" baseline="0" dirty="0" smtClean="0"/>
              <a:t>Variable pitch and tone control potentiometer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● </a:t>
            </a:r>
            <a:r>
              <a:rPr lang="en-US" b="1" baseline="0" dirty="0" smtClean="0"/>
              <a:t>Audio output: </a:t>
            </a:r>
            <a:r>
              <a:rPr lang="en-US" b="0" baseline="0" dirty="0" smtClean="0"/>
              <a:t>0­9V audio signal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● Produce audio tones based on button and volume/pitch/tone control.</a:t>
            </a:r>
          </a:p>
          <a:p>
            <a:r>
              <a:rPr lang="en-US" b="0" baseline="0" dirty="0" smtClean="0"/>
              <a:t>● Tones should be variable based on button status and audio quality should be</a:t>
            </a:r>
          </a:p>
          <a:p>
            <a:r>
              <a:rPr lang="en-US" b="0" baseline="0" dirty="0" smtClean="0"/>
              <a:t>variable on volume/pitch/tone control status.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91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-----------------REGULATOR--------------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Power Supply: </a:t>
            </a:r>
            <a:r>
              <a:rPr lang="en-US" b="0" dirty="0" smtClean="0"/>
              <a:t>9V battery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DC Out: </a:t>
            </a:r>
            <a:r>
              <a:rPr lang="en-US" b="0" dirty="0" smtClean="0"/>
              <a:t>Regulated 5V DC signal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0" dirty="0" smtClean="0"/>
              <a:t>● The input signal enters a 9 to 5 V linear DC to DC voltage regulator.</a:t>
            </a:r>
          </a:p>
          <a:p>
            <a:r>
              <a:rPr lang="en-US" b="0" dirty="0" smtClean="0"/>
              <a:t>● The signal is then smoothed using a capacitor &gt;= 10µF.</a:t>
            </a:r>
          </a:p>
          <a:p>
            <a:r>
              <a:rPr lang="en-US" b="0" dirty="0" smtClean="0"/>
              <a:t>● The signal is then filtered through a passive RC </a:t>
            </a:r>
            <a:r>
              <a:rPr lang="en-US" b="0" dirty="0" err="1" smtClean="0"/>
              <a:t>low­pass</a:t>
            </a:r>
            <a:r>
              <a:rPr lang="en-US" b="0" dirty="0" smtClean="0"/>
              <a:t> filter.</a:t>
            </a:r>
          </a:p>
          <a:p>
            <a:endParaRPr lang="en-US" b="1" dirty="0" smtClean="0"/>
          </a:p>
          <a:p>
            <a:r>
              <a:rPr lang="en-US" b="1" dirty="0" smtClean="0"/>
              <a:t>-----------------MICROCONTROLLER------------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Digital 5V High: </a:t>
            </a:r>
            <a:r>
              <a:rPr lang="en-US" b="0" dirty="0" smtClean="0"/>
              <a:t>8 total digital signals with a 5V logic high. 3 signals from the</a:t>
            </a:r>
            <a:r>
              <a:rPr lang="en-US" b="0" baseline="0" dirty="0" smtClean="0"/>
              <a:t> </a:t>
            </a:r>
            <a:r>
              <a:rPr lang="en-US" b="0" dirty="0" err="1" smtClean="0"/>
              <a:t>vembrace</a:t>
            </a:r>
            <a:r>
              <a:rPr lang="en-US" b="0" dirty="0" smtClean="0"/>
              <a:t> control unit, and 5 signals from the push buttons in the glove.</a:t>
            </a:r>
          </a:p>
          <a:p>
            <a:r>
              <a:rPr lang="en-US" b="1" dirty="0" smtClean="0"/>
              <a:t>● 0­5V Analog: </a:t>
            </a:r>
            <a:r>
              <a:rPr lang="en-US" b="0" dirty="0" smtClean="0"/>
              <a:t>2 analog signals ranging from 0 to 5 volts from the </a:t>
            </a:r>
            <a:r>
              <a:rPr lang="en-US" b="0" dirty="0" err="1" smtClean="0"/>
              <a:t>vambrace</a:t>
            </a:r>
            <a:r>
              <a:rPr lang="en-US" b="0" dirty="0" smtClean="0"/>
              <a:t> control</a:t>
            </a:r>
            <a:r>
              <a:rPr lang="en-US" b="0" baseline="0" dirty="0" smtClean="0"/>
              <a:t> </a:t>
            </a:r>
            <a:r>
              <a:rPr lang="en-US" b="0" dirty="0" smtClean="0"/>
              <a:t>unit.</a:t>
            </a:r>
          </a:p>
          <a:p>
            <a:r>
              <a:rPr lang="en-US" b="1" dirty="0" smtClean="0"/>
              <a:t>● Regulated 5V DC: </a:t>
            </a:r>
            <a:r>
              <a:rPr lang="en-US" b="0" dirty="0" smtClean="0"/>
              <a:t>Regulated 5V DC voltage from the voltage regulator block for</a:t>
            </a:r>
            <a:r>
              <a:rPr lang="en-US" b="0" baseline="0" dirty="0" smtClean="0"/>
              <a:t> </a:t>
            </a:r>
            <a:r>
              <a:rPr lang="en-US" b="0" dirty="0" smtClean="0"/>
              <a:t>power.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PWM Digital Out: </a:t>
            </a:r>
            <a:r>
              <a:rPr lang="en-US" b="0" dirty="0" smtClean="0"/>
              <a:t>5 total pulse width modulated signals outputting to the summing</a:t>
            </a:r>
            <a:r>
              <a:rPr lang="en-US" b="0" baseline="0" dirty="0" smtClean="0"/>
              <a:t> </a:t>
            </a:r>
            <a:r>
              <a:rPr lang="en-US" b="0" dirty="0" smtClean="0"/>
              <a:t>amplifier.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0" dirty="0" smtClean="0"/>
              <a:t>● Produce one or two simultaneous pulse width modulated tones (PWM) based on</a:t>
            </a:r>
            <a:r>
              <a:rPr lang="en-US" b="0" baseline="0" dirty="0" smtClean="0"/>
              <a:t> </a:t>
            </a:r>
            <a:r>
              <a:rPr lang="en-US" b="0" dirty="0" smtClean="0"/>
              <a:t>programmed glove button pushes.</a:t>
            </a:r>
          </a:p>
          <a:p>
            <a:r>
              <a:rPr lang="en-US" b="0" dirty="0" smtClean="0"/>
              <a:t>● Shift tones to the next scale up or down, programmatically assigned to the buttons</a:t>
            </a:r>
            <a:r>
              <a:rPr lang="en-US" b="0" baseline="0" dirty="0" smtClean="0"/>
              <a:t> </a:t>
            </a:r>
            <a:r>
              <a:rPr lang="en-US" b="0" dirty="0" smtClean="0"/>
              <a:t>on </a:t>
            </a:r>
            <a:r>
              <a:rPr lang="en-US" b="0" dirty="0" err="1" smtClean="0"/>
              <a:t>vambrace</a:t>
            </a:r>
            <a:r>
              <a:rPr lang="en-US" b="0" dirty="0" smtClean="0"/>
              <a:t> unit.</a:t>
            </a:r>
          </a:p>
          <a:p>
            <a:r>
              <a:rPr lang="en-US" b="0" dirty="0" smtClean="0"/>
              <a:t>● Read two individual analog voltages based on a two axis joystick. One voltage will</a:t>
            </a:r>
            <a:r>
              <a:rPr lang="en-US" b="0" baseline="0" dirty="0" smtClean="0"/>
              <a:t> </a:t>
            </a:r>
            <a:r>
              <a:rPr lang="en-US" b="0" dirty="0" smtClean="0"/>
              <a:t>shift the programmed PWM tones up and down by pitch, and the other by tone.</a:t>
            </a:r>
          </a:p>
          <a:p>
            <a:endParaRPr lang="en-US" b="1" dirty="0" smtClean="0"/>
          </a:p>
          <a:p>
            <a:r>
              <a:rPr lang="en-US" b="1" dirty="0" smtClean="0"/>
              <a:t>----------------AMPLIFIER----------------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Slider Position: </a:t>
            </a:r>
            <a:r>
              <a:rPr lang="en-US" b="0" dirty="0" smtClean="0"/>
              <a:t>The output of a slider potentiometer controlling the output gain of</a:t>
            </a:r>
            <a:r>
              <a:rPr lang="en-US" b="0" baseline="0" dirty="0" smtClean="0"/>
              <a:t> </a:t>
            </a:r>
            <a:r>
              <a:rPr lang="en-US" b="0" dirty="0" smtClean="0"/>
              <a:t>the amplifier.</a:t>
            </a:r>
          </a:p>
          <a:p>
            <a:r>
              <a:rPr lang="en-US" b="1" dirty="0" smtClean="0"/>
              <a:t>● 0­3.3V Mixed AC: </a:t>
            </a:r>
            <a:r>
              <a:rPr lang="en-US" b="0" dirty="0" smtClean="0"/>
              <a:t>The 0­3.3V mixed AC output of the summing amplifier.</a:t>
            </a:r>
          </a:p>
          <a:p>
            <a:r>
              <a:rPr lang="en-US" b="1" dirty="0" smtClean="0"/>
              <a:t>● 9V DC: </a:t>
            </a:r>
            <a:r>
              <a:rPr lang="en-US" b="0" dirty="0" smtClean="0"/>
              <a:t>9V DC output of the battery for power.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Audio Out: </a:t>
            </a:r>
            <a:r>
              <a:rPr lang="en-US" b="0" dirty="0" smtClean="0"/>
              <a:t>An amplified 0­3.3V PWM mixed AC signal.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0" dirty="0" smtClean="0"/>
              <a:t>● Amplifies the 0­3.3 V PWM tones produced by the microcontroller and added</a:t>
            </a:r>
            <a:r>
              <a:rPr lang="en-US" b="0" baseline="0" dirty="0" smtClean="0"/>
              <a:t> </a:t>
            </a:r>
            <a:r>
              <a:rPr lang="en-US" b="0" dirty="0" smtClean="0"/>
              <a:t>together by the summing amp based on the position of the slider potentiometer.</a:t>
            </a:r>
          </a:p>
          <a:p>
            <a:endParaRPr lang="en-US" b="1" dirty="0" smtClean="0"/>
          </a:p>
          <a:p>
            <a:r>
              <a:rPr lang="en-US" b="1" dirty="0" smtClean="0"/>
              <a:t>--------------SUM AMP----------------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9V DC: </a:t>
            </a:r>
            <a:r>
              <a:rPr lang="en-US" b="0" dirty="0" smtClean="0"/>
              <a:t>9V DC output of the battery for power.</a:t>
            </a:r>
          </a:p>
          <a:p>
            <a:r>
              <a:rPr lang="en-US" b="1" dirty="0" smtClean="0"/>
              <a:t>● PWM 0­3.3V Digital: </a:t>
            </a:r>
            <a:r>
              <a:rPr lang="en-US" b="0" dirty="0" smtClean="0"/>
              <a:t>up to six 0­3.3V PWM tones generated by the microcontroller.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0­3.3V Mixed AC: </a:t>
            </a:r>
            <a:r>
              <a:rPr lang="en-US" b="0" dirty="0" smtClean="0"/>
              <a:t>0­3.3V mix of two PWM tones.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0" dirty="0" smtClean="0"/>
              <a:t>● Outputs the sum of the first two generated PWM tones produced by the</a:t>
            </a:r>
            <a:r>
              <a:rPr lang="en-US" b="0" baseline="0" dirty="0" smtClean="0"/>
              <a:t> </a:t>
            </a:r>
            <a:r>
              <a:rPr lang="en-US" b="0" dirty="0" smtClean="0"/>
              <a:t>microcontroller. Only two tones can be played simultaneously.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589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------------Play</a:t>
            </a:r>
            <a:r>
              <a:rPr lang="en-US" b="1" baseline="0" dirty="0" smtClean="0"/>
              <a:t> Tones---------------</a:t>
            </a:r>
          </a:p>
          <a:p>
            <a:r>
              <a:rPr lang="en-US" b="1" dirty="0" smtClean="0"/>
              <a:t>Actors: </a:t>
            </a:r>
            <a:r>
              <a:rPr lang="en-US" b="0" dirty="0" smtClean="0"/>
              <a:t>User, Finger Buttons, Speaker</a:t>
            </a:r>
          </a:p>
          <a:p>
            <a:r>
              <a:rPr lang="en-US" b="1" dirty="0" smtClean="0"/>
              <a:t>Description: </a:t>
            </a:r>
            <a:r>
              <a:rPr lang="en-US" b="0" dirty="0" smtClean="0"/>
              <a:t>User makes music with right hand playing “piano” style, in</a:t>
            </a:r>
          </a:p>
          <a:p>
            <a:r>
              <a:rPr lang="en-US" b="0" dirty="0" smtClean="0"/>
              <a:t>glove.</a:t>
            </a:r>
          </a:p>
          <a:p>
            <a:r>
              <a:rPr lang="en-US" b="1" dirty="0" smtClean="0"/>
              <a:t>Stimulus: </a:t>
            </a:r>
            <a:r>
              <a:rPr lang="en-US" b="0" dirty="0" smtClean="0"/>
              <a:t>User presses finger(s) onto a hard surface, forcing</a:t>
            </a:r>
            <a:r>
              <a:rPr lang="en-US" b="0" baseline="0" dirty="0" smtClean="0"/>
              <a:t> </a:t>
            </a:r>
            <a:r>
              <a:rPr lang="en-US" b="0" dirty="0" smtClean="0"/>
              <a:t>momentary</a:t>
            </a:r>
            <a:r>
              <a:rPr lang="en-US" b="1" dirty="0" smtClean="0"/>
              <a:t> </a:t>
            </a:r>
            <a:r>
              <a:rPr lang="en-US" b="0" dirty="0" smtClean="0"/>
              <a:t>switch at finger tip to make contact.</a:t>
            </a:r>
          </a:p>
          <a:p>
            <a:r>
              <a:rPr lang="en-US" b="1" dirty="0" smtClean="0"/>
              <a:t>Response: </a:t>
            </a:r>
            <a:r>
              <a:rPr lang="en-US" b="0" dirty="0" smtClean="0"/>
              <a:t>Speaker produces multiple, scaled, PWM tones in real time</a:t>
            </a:r>
            <a:r>
              <a:rPr lang="en-US" b="0" baseline="0" dirty="0" smtClean="0"/>
              <a:t> </a:t>
            </a:r>
            <a:r>
              <a:rPr lang="en-US" b="0" dirty="0" smtClean="0"/>
              <a:t>corresponding to button pushes and ends tone in real time</a:t>
            </a:r>
            <a:r>
              <a:rPr lang="en-US" b="0" baseline="0" dirty="0" smtClean="0"/>
              <a:t> </a:t>
            </a:r>
            <a:r>
              <a:rPr lang="en-US" b="0" dirty="0" smtClean="0"/>
              <a:t>corresponding to button release.</a:t>
            </a:r>
          </a:p>
          <a:p>
            <a:endParaRPr lang="en-US" b="0" dirty="0" smtClean="0"/>
          </a:p>
          <a:p>
            <a:r>
              <a:rPr lang="en-US" b="1" dirty="0" smtClean="0"/>
              <a:t>---------Shift</a:t>
            </a:r>
            <a:r>
              <a:rPr lang="en-US" b="1" baseline="0" dirty="0" smtClean="0"/>
              <a:t> Registers-------------</a:t>
            </a:r>
          </a:p>
          <a:p>
            <a:r>
              <a:rPr lang="en-US" b="1" dirty="0" smtClean="0"/>
              <a:t>Actors: </a:t>
            </a:r>
            <a:r>
              <a:rPr lang="en-US" b="0" dirty="0" smtClean="0"/>
              <a:t>User, </a:t>
            </a:r>
            <a:r>
              <a:rPr lang="en-US" b="0" dirty="0" err="1" smtClean="0"/>
              <a:t>Vambrace</a:t>
            </a:r>
            <a:r>
              <a:rPr lang="en-US" b="0" dirty="0" smtClean="0"/>
              <a:t> Buttons</a:t>
            </a:r>
          </a:p>
          <a:p>
            <a:r>
              <a:rPr lang="en-US" b="1" dirty="0" smtClean="0"/>
              <a:t>Description: </a:t>
            </a:r>
            <a:r>
              <a:rPr lang="en-US" b="0" dirty="0" smtClean="0"/>
              <a:t>User moves current scale (pre­programed notes at fingers) up</a:t>
            </a:r>
            <a:r>
              <a:rPr lang="en-US" b="0" baseline="0" dirty="0" smtClean="0"/>
              <a:t> </a:t>
            </a:r>
            <a:r>
              <a:rPr lang="en-US" b="0" dirty="0" smtClean="0"/>
              <a:t>or down to the next register (continuing the scale in that</a:t>
            </a:r>
            <a:r>
              <a:rPr lang="en-US" b="0" baseline="0" dirty="0" smtClean="0"/>
              <a:t> </a:t>
            </a:r>
            <a:r>
              <a:rPr lang="en-US" b="0" dirty="0" smtClean="0"/>
              <a:t>direction).</a:t>
            </a:r>
          </a:p>
          <a:p>
            <a:r>
              <a:rPr lang="en-US" b="1" dirty="0" smtClean="0"/>
              <a:t>Stimulus: </a:t>
            </a:r>
            <a:r>
              <a:rPr lang="en-US" b="0" dirty="0" smtClean="0"/>
              <a:t>User presses up ,or down, button on surface of </a:t>
            </a:r>
            <a:r>
              <a:rPr lang="en-US" b="0" dirty="0" err="1" smtClean="0"/>
              <a:t>Vambrace</a:t>
            </a:r>
            <a:r>
              <a:rPr lang="en-US" b="0" dirty="0" smtClean="0"/>
              <a:t>.</a:t>
            </a:r>
          </a:p>
          <a:p>
            <a:r>
              <a:rPr lang="en-US" b="1" dirty="0" smtClean="0"/>
              <a:t>Response: </a:t>
            </a:r>
            <a:r>
              <a:rPr lang="en-US" b="0" dirty="0" smtClean="0"/>
              <a:t>New base tones are loaded from the tone index into the main</a:t>
            </a:r>
            <a:r>
              <a:rPr lang="en-US" b="0" baseline="0" dirty="0" smtClean="0"/>
              <a:t> </a:t>
            </a:r>
            <a:r>
              <a:rPr lang="en-US" b="0" dirty="0" smtClean="0"/>
              <a:t>program.</a:t>
            </a:r>
          </a:p>
          <a:p>
            <a:endParaRPr lang="en-US" b="0" dirty="0" smtClean="0"/>
          </a:p>
          <a:p>
            <a:r>
              <a:rPr lang="en-US" b="1" dirty="0" smtClean="0"/>
              <a:t>---------Apply Effects----------------</a:t>
            </a:r>
          </a:p>
          <a:p>
            <a:r>
              <a:rPr lang="en-US" b="1" dirty="0" smtClean="0"/>
              <a:t>Use Case: </a:t>
            </a:r>
            <a:r>
              <a:rPr lang="en-US" b="0" dirty="0" smtClean="0"/>
              <a:t>Apply Effects</a:t>
            </a:r>
          </a:p>
          <a:p>
            <a:r>
              <a:rPr lang="en-US" b="1" dirty="0" smtClean="0"/>
              <a:t>Actors: </a:t>
            </a:r>
            <a:r>
              <a:rPr lang="en-US" b="0" dirty="0" smtClean="0"/>
              <a:t>User, </a:t>
            </a:r>
            <a:r>
              <a:rPr lang="en-US" b="0" dirty="0" err="1" smtClean="0"/>
              <a:t>Thumbstick</a:t>
            </a:r>
            <a:endParaRPr lang="en-US" b="0" dirty="0" smtClean="0"/>
          </a:p>
          <a:p>
            <a:r>
              <a:rPr lang="en-US" b="1" dirty="0" smtClean="0"/>
              <a:t>Description: </a:t>
            </a:r>
            <a:r>
              <a:rPr lang="en-US" b="0" dirty="0" smtClean="0"/>
              <a:t>User applies </a:t>
            </a:r>
            <a:r>
              <a:rPr lang="en-US" b="0" dirty="0" err="1" smtClean="0"/>
              <a:t>pitchbend</a:t>
            </a:r>
            <a:r>
              <a:rPr lang="en-US" b="0" dirty="0" smtClean="0"/>
              <a:t> and changes tone by moving a small 2</a:t>
            </a:r>
            <a:r>
              <a:rPr lang="en-US" b="0" baseline="0" dirty="0" smtClean="0"/>
              <a:t> </a:t>
            </a:r>
            <a:r>
              <a:rPr lang="en-US" b="0" dirty="0" smtClean="0"/>
              <a:t>axis joystick located on </a:t>
            </a:r>
            <a:r>
              <a:rPr lang="en-US" b="0" dirty="0" err="1" smtClean="0"/>
              <a:t>vambrace</a:t>
            </a:r>
            <a:r>
              <a:rPr lang="en-US" b="0" dirty="0" smtClean="0"/>
              <a:t>.</a:t>
            </a:r>
          </a:p>
          <a:p>
            <a:r>
              <a:rPr lang="en-US" b="1" dirty="0" smtClean="0"/>
              <a:t>Stimulus: </a:t>
            </a:r>
            <a:r>
              <a:rPr lang="en-US" b="0" dirty="0" smtClean="0"/>
              <a:t>Analog voltage applied to pins in micro­controller has shifted</a:t>
            </a:r>
            <a:r>
              <a:rPr lang="en-US" b="0" baseline="0" dirty="0" smtClean="0"/>
              <a:t> </a:t>
            </a:r>
            <a:r>
              <a:rPr lang="en-US" b="0" dirty="0" smtClean="0"/>
              <a:t>do to positional of joystick attached to potentiometers.</a:t>
            </a:r>
          </a:p>
          <a:p>
            <a:r>
              <a:rPr lang="en-US" b="1" dirty="0" smtClean="0"/>
              <a:t>Response: </a:t>
            </a:r>
            <a:r>
              <a:rPr lang="en-US" b="0" dirty="0" smtClean="0"/>
              <a:t>Output response counter is increased or decreased by up to</a:t>
            </a:r>
            <a:r>
              <a:rPr lang="en-US" b="0" baseline="0" dirty="0" smtClean="0"/>
              <a:t> </a:t>
            </a:r>
            <a:r>
              <a:rPr lang="en-US" b="0" dirty="0" smtClean="0"/>
              <a:t>± 12% for one axis, and duty cycle of PWM is varied from</a:t>
            </a:r>
            <a:r>
              <a:rPr lang="en-US" b="0" baseline="0" dirty="0" smtClean="0"/>
              <a:t> </a:t>
            </a:r>
            <a:r>
              <a:rPr lang="en-US" b="0" dirty="0" smtClean="0"/>
              <a:t>20­-80% (centered at 50) in response to the other axis.</a:t>
            </a:r>
          </a:p>
          <a:p>
            <a:endParaRPr lang="en-US" b="0" dirty="0" smtClean="0"/>
          </a:p>
          <a:p>
            <a:r>
              <a:rPr lang="en-US" b="1" dirty="0" smtClean="0"/>
              <a:t>---------Adjust Volume--------------</a:t>
            </a:r>
          </a:p>
          <a:p>
            <a:r>
              <a:rPr lang="en-US" b="1" dirty="0" smtClean="0"/>
              <a:t>Actors: </a:t>
            </a:r>
            <a:r>
              <a:rPr lang="en-US" b="0" dirty="0" smtClean="0"/>
              <a:t>User, Volume Control</a:t>
            </a:r>
          </a:p>
          <a:p>
            <a:r>
              <a:rPr lang="en-US" b="1" dirty="0" smtClean="0"/>
              <a:t>Description: </a:t>
            </a:r>
            <a:r>
              <a:rPr lang="en-US" b="0" dirty="0" smtClean="0"/>
              <a:t>User changes the audible level of the outputted sounds by</a:t>
            </a:r>
            <a:r>
              <a:rPr lang="en-US" b="0" baseline="0" dirty="0" smtClean="0"/>
              <a:t> </a:t>
            </a:r>
            <a:r>
              <a:rPr lang="en-US" b="0" dirty="0" smtClean="0"/>
              <a:t>changing the position of the volume control potentiometer.</a:t>
            </a:r>
          </a:p>
          <a:p>
            <a:r>
              <a:rPr lang="en-US" b="1" dirty="0" smtClean="0"/>
              <a:t>Stimulus: </a:t>
            </a:r>
            <a:r>
              <a:rPr lang="en-US" b="0" dirty="0" smtClean="0"/>
              <a:t>Resistance in the feedback loop of the final amplifier changes.</a:t>
            </a:r>
          </a:p>
          <a:p>
            <a:r>
              <a:rPr lang="en-US" b="1" dirty="0" smtClean="0"/>
              <a:t>Response: </a:t>
            </a:r>
            <a:r>
              <a:rPr lang="en-US" b="0" dirty="0" smtClean="0"/>
              <a:t>Gain is changed according to </a:t>
            </a:r>
            <a:r>
              <a:rPr lang="en-US" b="0" dirty="0" err="1" smtClean="0"/>
              <a:t>V</a:t>
            </a:r>
            <a:r>
              <a:rPr lang="en-US" b="0" baseline="-25000" dirty="0" err="1" smtClean="0"/>
              <a:t>out</a:t>
            </a:r>
            <a:r>
              <a:rPr lang="en-US" b="0" dirty="0" smtClean="0"/>
              <a:t> = </a:t>
            </a:r>
            <a:r>
              <a:rPr lang="en-US" b="0" dirty="0" err="1" smtClean="0"/>
              <a:t>R</a:t>
            </a:r>
            <a:r>
              <a:rPr lang="en-US" b="0" baseline="-25000" dirty="0" err="1" smtClean="0"/>
              <a:t>feedback</a:t>
            </a:r>
            <a:r>
              <a:rPr lang="en-US" b="0" dirty="0" smtClean="0"/>
              <a:t>/</a:t>
            </a:r>
            <a:r>
              <a:rPr lang="en-US" b="0" dirty="0" err="1" smtClean="0"/>
              <a:t>R</a:t>
            </a:r>
            <a:r>
              <a:rPr lang="en-US" b="0" baseline="-25000" dirty="0" err="1" smtClean="0"/>
              <a:t>in</a:t>
            </a:r>
            <a:r>
              <a:rPr lang="en-US" b="0" dirty="0" smtClean="0"/>
              <a:t> (V</a:t>
            </a:r>
            <a:r>
              <a:rPr lang="en-US" b="0" baseline="-25000" dirty="0" smtClean="0"/>
              <a:t>in</a:t>
            </a:r>
            <a:r>
              <a:rPr lang="en-US" b="0" dirty="0" smtClean="0"/>
              <a:t>)</a:t>
            </a:r>
          </a:p>
          <a:p>
            <a:endParaRPr lang="en-US" b="1" dirty="0" smtClean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158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974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79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3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8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31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45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535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080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274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39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5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3">
                <a:lumMod val="75000"/>
              </a:schemeClr>
            </a:gs>
            <a:gs pos="1000">
              <a:schemeClr val="bg1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1618E-7E6E-194A-A667-E54AE03992BC}" type="datetimeFigureOut">
              <a:rPr lang="en-US" smtClean="0"/>
              <a:t>12/11/14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35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19.jpe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nip Diagonal Corner Rectangle 10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840930" y="322913"/>
            <a:ext cx="56940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T01 </a:t>
            </a:r>
          </a:p>
          <a:p>
            <a:pPr algn="ctr"/>
            <a:r>
              <a:rPr lang="en-US" sz="3600" dirty="0" smtClean="0"/>
              <a:t>Synthesizer Glove</a:t>
            </a:r>
          </a:p>
          <a:p>
            <a:pPr algn="ctr"/>
            <a:endParaRPr lang="en-US" sz="3600" dirty="0"/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1373" y="2308071"/>
            <a:ext cx="2026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Steve Peirce</a:t>
            </a:r>
          </a:p>
          <a:p>
            <a:pPr algn="ctr"/>
            <a:r>
              <a:rPr lang="en-US" dirty="0" smtClean="0"/>
              <a:t>Nicholas Sayre</a:t>
            </a:r>
          </a:p>
          <a:p>
            <a:pPr algn="ctr"/>
            <a:r>
              <a:rPr lang="en-US" dirty="0" smtClean="0"/>
              <a:t>Nathan Bryant</a:t>
            </a:r>
          </a:p>
          <a:p>
            <a:pPr algn="ctr"/>
            <a:r>
              <a:rPr lang="en-US" dirty="0" smtClean="0"/>
              <a:t>Ali Alavi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823" y="1999954"/>
            <a:ext cx="5059100" cy="470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30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52921" y="59521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Use Case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2053769" y="1958946"/>
            <a:ext cx="5256026" cy="4858523"/>
          </a:xfrm>
          <a:prstGeom prst="round2Diag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394" y="2083886"/>
            <a:ext cx="4094477" cy="462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08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29158" y="54139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Schematic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1026" name="Picture 2" descr="C:\Users\Ali_Desktop\Pictures\FinalSCH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20" y="1924342"/>
            <a:ext cx="8490974" cy="4740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75920" y="1924342"/>
            <a:ext cx="2865120" cy="1794218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389120" y="2936240"/>
            <a:ext cx="955040" cy="3576319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169920" y="3606801"/>
            <a:ext cx="1137920" cy="1686560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7840" y="3718561"/>
            <a:ext cx="2672080" cy="2316480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058160" y="5730240"/>
            <a:ext cx="1249680" cy="853440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058160" y="2082800"/>
            <a:ext cx="2204720" cy="1402080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039360" y="1988332"/>
            <a:ext cx="3698240" cy="2316480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53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29158" y="440103"/>
            <a:ext cx="7051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PCB</a:t>
            </a:r>
          </a:p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Layout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2050" name="Picture 2" descr="C:\Users\Ali_Desktop\Pictures\FinalBR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953" y="1991361"/>
            <a:ext cx="5989381" cy="4670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li_Desktop\Pictures\CompleteBoard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50" y="4489168"/>
            <a:ext cx="2462870" cy="2283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0163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29158" y="54139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Programming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975" y="2014139"/>
            <a:ext cx="6520686" cy="4722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436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29158" y="54139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Programming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6" name="Snip Diagonal Corner Rectangle 5"/>
          <p:cNvSpPr/>
          <p:nvPr/>
        </p:nvSpPr>
        <p:spPr>
          <a:xfrm>
            <a:off x="1216046" y="216159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29158" y="541392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Testing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757" y="2296695"/>
            <a:ext cx="1413724" cy="21024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6161" y="2269675"/>
            <a:ext cx="1556601" cy="2075468"/>
          </a:xfrm>
          <a:prstGeom prst="rect">
            <a:avLst/>
          </a:prstGeom>
        </p:spPr>
      </p:pic>
      <p:pic>
        <p:nvPicPr>
          <p:cNvPr id="8" name="Picture 3" descr="C:\Users\Ali_Desktop\Pictures\CompleteBoard.jpe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785" y="2163700"/>
            <a:ext cx="2424037" cy="2247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3489" y="4701415"/>
            <a:ext cx="2587158" cy="194036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5610" y="4541715"/>
            <a:ext cx="3327859" cy="212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617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51483" y="184728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64595" y="509961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Contributions</a:t>
            </a:r>
            <a:endParaRPr lang="en-US" sz="3600" dirty="0">
              <a:solidFill>
                <a:srgbClr val="000000"/>
              </a:solidFill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387328"/>
              </p:ext>
            </p:extLst>
          </p:nvPr>
        </p:nvGraphicFramePr>
        <p:xfrm>
          <a:off x="1741217" y="1807529"/>
          <a:ext cx="6096000" cy="508000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Ali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Nathan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Nick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Steve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Research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Research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Research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Research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Proposal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Proposal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Proposal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Proposal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Design Requirements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Design Requirements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Design Requirements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 Programs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Prototype Board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Schematic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Schematic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Write Program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Project Schedule </a:t>
                      </a:r>
                      <a:r>
                        <a:rPr lang="en-US" sz="1200" dirty="0" err="1" smtClean="0">
                          <a:solidFill>
                            <a:srgbClr val="000000"/>
                          </a:solidFill>
                        </a:rPr>
                        <a:t>Draft+Revise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PCB Layout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PCB Layout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Revise Program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System Diagrams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Project Schedule Review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Prototype Board Design and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Finalize Program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Housing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System Diagrams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System Diagrams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Prototype</a:t>
                      </a:r>
                      <a:r>
                        <a:rPr lang="en-US" sz="1200" baseline="0" dirty="0" smtClean="0">
                          <a:solidFill>
                            <a:srgbClr val="000000"/>
                          </a:solidFill>
                        </a:rPr>
                        <a:t>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 Plan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Housing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Housing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PCB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Presentation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PCB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Prototype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Prototype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527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667384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29158" y="992617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Intellectual Property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8" name="Snip Diagonal Corner Rectangle 7"/>
          <p:cNvSpPr/>
          <p:nvPr/>
        </p:nvSpPr>
        <p:spPr>
          <a:xfrm>
            <a:off x="1251483" y="3811232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64595" y="4136465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Lessons Learned</a:t>
            </a:r>
            <a:endParaRPr lang="en-US" sz="3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796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302933" y="252248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16045" y="284771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Questions?</a:t>
            </a:r>
            <a:endParaRPr lang="en-US" sz="3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320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71" y="276168"/>
            <a:ext cx="4582443" cy="34080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2950" y="276168"/>
            <a:ext cx="4260796" cy="33675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4714" y="3222480"/>
            <a:ext cx="4062799" cy="350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696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Diagonal Corner Rectangle 5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Motive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10074"/>
            <a:ext cx="5424000" cy="4059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3363" y="2877624"/>
            <a:ext cx="2998229" cy="344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44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5071" y="2601041"/>
            <a:ext cx="4609532" cy="34571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4863" y="3106290"/>
            <a:ext cx="5239136" cy="2446703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3026609" y="3985443"/>
            <a:ext cx="878256" cy="661989"/>
          </a:xfrm>
          <a:prstGeom prst="rightArrow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05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6411E-6 -1.93616E-6 L -0.31152 -1.93616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85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Alternatives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162186"/>
            <a:ext cx="4524621" cy="20060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7651" y="4465616"/>
            <a:ext cx="2955670" cy="2216752"/>
          </a:xfrm>
          <a:prstGeom prst="rect">
            <a:avLst/>
          </a:prstGeom>
        </p:spPr>
      </p:pic>
      <p:pic>
        <p:nvPicPr>
          <p:cNvPr id="3074" name="Picture 2" descr="http://upload.wikimedia.org/wikipedia/commons/b/bd/Akai_Synthstation_25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669" y="3027680"/>
            <a:ext cx="3804920" cy="2853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3732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070" y="2533774"/>
            <a:ext cx="3018687" cy="2665953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457199" y="2377755"/>
            <a:ext cx="3447663" cy="3093783"/>
            <a:chOff x="457200" y="2229146"/>
            <a:chExt cx="3393616" cy="3016514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457200" y="2229146"/>
              <a:ext cx="3393616" cy="298570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567490" y="2229146"/>
              <a:ext cx="3283326" cy="301651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0146" y="2364246"/>
            <a:ext cx="3062183" cy="3062183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080375" y="2404776"/>
            <a:ext cx="3606425" cy="3093782"/>
            <a:chOff x="457200" y="2229146"/>
            <a:chExt cx="3393616" cy="3016514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457200" y="2229146"/>
              <a:ext cx="3393616" cy="298570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567490" y="2229146"/>
              <a:ext cx="3283326" cy="301651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2772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nip Diagonal Corner Rectangle 7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52921" y="53123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Requirements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9" name="Half Frame 8"/>
          <p:cNvSpPr/>
          <p:nvPr/>
        </p:nvSpPr>
        <p:spPr>
          <a:xfrm>
            <a:off x="756652" y="2445305"/>
            <a:ext cx="7863773" cy="621459"/>
          </a:xfrm>
          <a:prstGeom prst="halfFrame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Half Frame 9"/>
          <p:cNvSpPr/>
          <p:nvPr/>
        </p:nvSpPr>
        <p:spPr>
          <a:xfrm rot="10800000">
            <a:off x="787444" y="4988975"/>
            <a:ext cx="7863773" cy="621459"/>
          </a:xfrm>
          <a:prstGeom prst="halfFrame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16046" y="3485573"/>
            <a:ext cx="7093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capable of producing tones based on finger contact.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1618840" y="3493982"/>
            <a:ext cx="66908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capable of producing a minimum of 5 frequencies.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1216046" y="3334221"/>
            <a:ext cx="70936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capable of altering the produced tones based on the status of at least two sensors.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368446" y="3381283"/>
            <a:ext cx="70936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The system will use an inexpensive cost microcontroller to produce low resolution sounds.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1341422" y="3629565"/>
            <a:ext cx="7093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must be wearable on users hand or forearm.</a:t>
            </a:r>
            <a:endParaRPr lang="en-US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1341422" y="3339324"/>
            <a:ext cx="70936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battery powered and have power consumption of approximately 2.5 watts.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90207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 Diagonal Corner Rectangle 9"/>
          <p:cNvSpPr/>
          <p:nvPr/>
        </p:nvSpPr>
        <p:spPr>
          <a:xfrm>
            <a:off x="1445744" y="2566894"/>
            <a:ext cx="6269399" cy="3296433"/>
          </a:xfrm>
          <a:prstGeom prst="round2Diag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52921" y="460113"/>
            <a:ext cx="7051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Design</a:t>
            </a:r>
          </a:p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Level 0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615" y="2817410"/>
            <a:ext cx="5608760" cy="27584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9915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Diagonal Corner Rectangle 3"/>
          <p:cNvSpPr/>
          <p:nvPr/>
        </p:nvSpPr>
        <p:spPr>
          <a:xfrm>
            <a:off x="1445744" y="2566894"/>
            <a:ext cx="6269399" cy="3296433"/>
          </a:xfrm>
          <a:prstGeom prst="round2Diag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nip Diagonal Corner Rectangle 4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52921" y="460113"/>
            <a:ext cx="7051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Design</a:t>
            </a:r>
          </a:p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Level 1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537" y="2794394"/>
            <a:ext cx="5607329" cy="286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55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1254</TotalTime>
  <Words>2004</Words>
  <Application>Microsoft Macintosh PowerPoint</Application>
  <PresentationFormat>On-screen Show (4:3)</PresentationFormat>
  <Paragraphs>284</Paragraphs>
  <Slides>17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Motive</vt:lpstr>
      <vt:lpstr>Goal</vt:lpstr>
      <vt:lpstr>Alternatives</vt:lpstr>
      <vt:lpstr>Approach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Alavi</dc:creator>
  <cp:lastModifiedBy>Ali Alavi</cp:lastModifiedBy>
  <cp:revision>108</cp:revision>
  <dcterms:created xsi:type="dcterms:W3CDTF">2014-12-07T23:46:24Z</dcterms:created>
  <dcterms:modified xsi:type="dcterms:W3CDTF">2014-12-11T14:59:48Z</dcterms:modified>
</cp:coreProperties>
</file>